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1"/>
  </p:notesMasterIdLst>
  <p:sldIdLst>
    <p:sldId id="256" r:id="rId4"/>
    <p:sldId id="258" r:id="rId5"/>
    <p:sldId id="259" r:id="rId6"/>
    <p:sldId id="260" r:id="rId7"/>
    <p:sldId id="261" r:id="rId8"/>
    <p:sldId id="264" r:id="rId9"/>
    <p:sldId id="269" r:id="rId10"/>
    <p:sldId id="280" r:id="rId12"/>
    <p:sldId id="263" r:id="rId13"/>
    <p:sldId id="262" r:id="rId14"/>
    <p:sldId id="265" r:id="rId15"/>
    <p:sldId id="268" r:id="rId16"/>
    <p:sldId id="271" r:id="rId17"/>
    <p:sldId id="272" r:id="rId18"/>
    <p:sldId id="273" r:id="rId19"/>
    <p:sldId id="274" r:id="rId20"/>
    <p:sldId id="275" r:id="rId21"/>
    <p:sldId id="281" r:id="rId22"/>
    <p:sldId id="276" r:id="rId23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D8E15E39-A528-4D57-82F3-E569C95CA8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D8E15E39-A528-4D57-82F3-E569C95CA8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03EC9256-CB3C-452C-BC89-A4B12D03C9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  <p:custDataLst>
              <p:tags r:id="rId2"/>
            </p:custDataLst>
          </p:nvPr>
        </p:nvSpPr>
        <p:spPr>
          <a:xfrm>
            <a:off x="669882" y="2487801"/>
            <a:ext cx="10852237" cy="1400912"/>
          </a:xfrm>
        </p:spPr>
        <p:txBody>
          <a:bodyPr lIns="90170" tIns="46990" rIns="90170" bIns="46990" anchor="t" anchorCtr="0">
            <a:noAutofit/>
          </a:bodyPr>
          <a:lstStyle>
            <a:lvl1pPr algn="ctr">
              <a:defRPr sz="80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 hasCustomPrompt="1"/>
            <p:custDataLst>
              <p:tags r:id="rId3"/>
            </p:custDataLst>
          </p:nvPr>
        </p:nvSpPr>
        <p:spPr>
          <a:xfrm>
            <a:off x="526415" y="5890222"/>
            <a:ext cx="1656000" cy="432000"/>
          </a:xfrm>
        </p:spPr>
        <p:txBody>
          <a:bodyPr lIns="90170" tIns="46990" rIns="90170" bIns="4699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b="1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16" name="日期占位符 15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7" name="直接连接符 6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CxnSpPr/>
          <p:nvPr userDrawn="1">
            <p:custDataLst>
              <p:tags r:id="rId7"/>
            </p:custDataLst>
          </p:nvPr>
        </p:nvCxnSpPr>
        <p:spPr>
          <a:xfrm>
            <a:off x="0" y="5776686"/>
            <a:ext cx="12192000" cy="0"/>
          </a:xfrm>
          <a:prstGeom prst="line">
            <a:avLst/>
          </a:prstGeom>
          <a:ln w="12700">
            <a:solidFill>
              <a:srgbClr val="EFEF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GrpSpPr/>
          <p:nvPr userDrawn="1">
            <p:custDataLst>
              <p:tags r:id="rId8"/>
            </p:custDataLst>
          </p:nvPr>
        </p:nvGrpSpPr>
        <p:grpSpPr>
          <a:xfrm>
            <a:off x="646112" y="203990"/>
            <a:ext cx="207206" cy="190501"/>
            <a:chOff x="2200274" y="342899"/>
            <a:chExt cx="321168" cy="295275"/>
          </a:xfrm>
        </p:grpSpPr>
        <p:sp>
          <p:nvSpPr>
            <p:cNvPr id="9" name="椭圆 8"/>
            <p:cNvSpPr/>
            <p:nvPr>
              <p:custDataLst>
                <p:tags r:id="rId9"/>
              </p:custDataLst>
            </p:nvPr>
          </p:nvSpPr>
          <p:spPr>
            <a:xfrm>
              <a:off x="2265758" y="408383"/>
              <a:ext cx="164306" cy="1643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弧形 9"/>
            <p:cNvSpPr/>
            <p:nvPr>
              <p:custDataLst>
                <p:tags r:id="rId10"/>
              </p:custDataLst>
            </p:nvPr>
          </p:nvSpPr>
          <p:spPr>
            <a:xfrm>
              <a:off x="2200274" y="342899"/>
              <a:ext cx="295275" cy="295275"/>
            </a:xfrm>
            <a:prstGeom prst="arc">
              <a:avLst>
                <a:gd name="adj1" fmla="val 1987375"/>
                <a:gd name="adj2" fmla="val 19638772"/>
              </a:avLst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>
              <p:custDataLst>
                <p:tags r:id="rId11"/>
              </p:custDataLst>
            </p:nvPr>
          </p:nvSpPr>
          <p:spPr>
            <a:xfrm>
              <a:off x="2469651" y="466724"/>
              <a:ext cx="51791" cy="51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>
            <p:custDataLst>
              <p:tags r:id="rId12"/>
            </p:custDataLst>
          </p:nvPr>
        </p:nvGrpSpPr>
        <p:grpSpPr>
          <a:xfrm>
            <a:off x="5454650" y="6008370"/>
            <a:ext cx="1160780" cy="139700"/>
            <a:chOff x="5454650" y="6370320"/>
            <a:chExt cx="1160780" cy="139700"/>
          </a:xfrm>
        </p:grpSpPr>
        <p:sp>
          <p:nvSpPr>
            <p:cNvPr id="13" name="矩形 12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  <p:cNvSpPr/>
            <p:nvPr>
              <p:custDataLst>
                <p:tags r:id="rId13"/>
              </p:custDataLst>
            </p:nvPr>
          </p:nvSpPr>
          <p:spPr>
            <a:xfrm>
              <a:off x="5454650" y="6370320"/>
              <a:ext cx="65405" cy="139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  <p:cNvSpPr/>
            <p:nvPr>
              <p:custDataLst>
                <p:tags r:id="rId14"/>
              </p:custDataLst>
            </p:nvPr>
          </p:nvSpPr>
          <p:spPr>
            <a:xfrm>
              <a:off x="5728335" y="6370320"/>
              <a:ext cx="65405" cy="13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  <p:cNvSpPr/>
            <p:nvPr>
              <p:custDataLst>
                <p:tags r:id="rId15"/>
              </p:custDataLst>
            </p:nvPr>
          </p:nvSpPr>
          <p:spPr>
            <a:xfrm>
              <a:off x="6002020" y="6370320"/>
              <a:ext cx="65405" cy="139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  <p:cNvSpPr/>
            <p:nvPr>
              <p:custDataLst>
                <p:tags r:id="rId16"/>
              </p:custDataLst>
            </p:nvPr>
          </p:nvSpPr>
          <p:spPr>
            <a:xfrm>
              <a:off x="6276340" y="6370320"/>
              <a:ext cx="65405" cy="139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  <p:cNvSpPr/>
            <p:nvPr>
              <p:custDataLst>
                <p:tags r:id="rId17"/>
              </p:custDataLst>
            </p:nvPr>
          </p:nvSpPr>
          <p:spPr>
            <a:xfrm>
              <a:off x="6550025" y="6370320"/>
              <a:ext cx="65405" cy="139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GrpSpPr/>
          <p:nvPr userDrawn="1">
            <p:custDataLst>
              <p:tags r:id="rId18"/>
            </p:custDataLst>
          </p:nvPr>
        </p:nvGrpSpPr>
        <p:grpSpPr>
          <a:xfrm>
            <a:off x="11390143" y="209240"/>
            <a:ext cx="180351" cy="180000"/>
            <a:chOff x="9660731" y="540544"/>
            <a:chExt cx="1090613" cy="945192"/>
          </a:xfrm>
          <a:solidFill>
            <a:srgbClr val="EB6100"/>
          </a:solidFill>
        </p:grpSpPr>
        <p:sp>
          <p:nvSpPr>
            <p:cNvPr id="22" name="圆角矩形 34"/>
            <p:cNvSpPr/>
            <p:nvPr>
              <p:custDataLst>
                <p:tags r:id="rId19"/>
              </p:custDataLst>
            </p:nvPr>
          </p:nvSpPr>
          <p:spPr>
            <a:xfrm>
              <a:off x="9951244" y="540544"/>
              <a:ext cx="800100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35"/>
            <p:cNvSpPr/>
            <p:nvPr>
              <p:custDataLst>
                <p:tags r:id="rId20"/>
              </p:custDataLst>
            </p:nvPr>
          </p:nvSpPr>
          <p:spPr>
            <a:xfrm>
              <a:off x="9660731" y="907887"/>
              <a:ext cx="1090613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36"/>
            <p:cNvSpPr/>
            <p:nvPr>
              <p:custDataLst>
                <p:tags r:id="rId21"/>
              </p:custDataLst>
            </p:nvPr>
          </p:nvSpPr>
          <p:spPr>
            <a:xfrm>
              <a:off x="9951244" y="1276186"/>
              <a:ext cx="800100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占位符 4"/>
          <p:cNvSpPr/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10105230" y="5893477"/>
            <a:ext cx="1656000" cy="432000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1905000" y="3054985"/>
            <a:ext cx="8382000" cy="739140"/>
          </a:xfrm>
        </p:spPr>
        <p:txBody>
          <a:bodyPr lIns="90170" tIns="46990" rIns="90170" bIns="46990" anchor="b" anchorCtr="0">
            <a:noAutofit/>
          </a:bodyPr>
          <a:lstStyle>
            <a:lvl1pPr algn="ctr">
              <a:defRPr sz="4000" u="none" strike="noStrike" kern="1200" cap="none" spc="300" normalizeH="0" baseline="0">
                <a:solidFill>
                  <a:schemeClr val="tx1"/>
                </a:solidFill>
                <a:uFillTx/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  <p:custDataLst>
              <p:tags r:id="rId3"/>
            </p:custDataLst>
          </p:nvPr>
        </p:nvSpPr>
        <p:spPr>
          <a:xfrm>
            <a:off x="1905010" y="3844693"/>
            <a:ext cx="8382068" cy="1077985"/>
          </a:xfrm>
        </p:spPr>
        <p:txBody>
          <a:bodyPr lIns="90170" tIns="46990" rIns="90170" bIns="46990">
            <a:noAutofit/>
          </a:bodyPr>
          <a:lstStyle>
            <a:lvl1pPr marL="0" indent="0" algn="ctr" eaLnBrk="1" fontAlgn="auto" latinLnBrk="0" hangingPunct="1">
              <a:spcAft>
                <a:spcPts val="0"/>
              </a:spcAft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charset="0"/>
                <a:ea typeface="微软雅黑" charset="0"/>
              </a:defRPr>
            </a:lvl1pPr>
            <a:lvl2pPr>
              <a:defRPr sz="1600" baseline="0">
                <a:latin typeface="Arial" charset="0"/>
                <a:ea typeface="微软雅黑" charset="0"/>
              </a:defRPr>
            </a:lvl2pPr>
            <a:lvl3pPr>
              <a:defRPr sz="1600" baseline="0">
                <a:latin typeface="Arial" charset="0"/>
                <a:ea typeface="微软雅黑" charset="0"/>
              </a:defRPr>
            </a:lvl3pPr>
            <a:lvl4pPr>
              <a:defRPr sz="1600" baseline="0">
                <a:latin typeface="Arial" charset="0"/>
                <a:ea typeface="微软雅黑" charset="0"/>
              </a:defRPr>
            </a:lvl4pPr>
            <a:lvl5pPr>
              <a:defRPr sz="1600" baseline="0"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charset="0"/>
                <a:ea typeface="微软雅黑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/>
          <p:nvPr>
            <p:ph type="body" sz="quarter" idx="3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/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/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/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/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/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charset="0"/>
                <a:ea typeface="微软雅黑" charset="0"/>
              </a:defRPr>
            </a:lvl1pPr>
            <a:lvl2pPr indent="0" eaLnBrk="1" fontAlgn="auto" latinLnBrk="0" hangingPunct="1">
              <a:defRPr baseline="0">
                <a:latin typeface="Arial" charset="0"/>
                <a:ea typeface="微软雅黑" charset="0"/>
              </a:defRPr>
            </a:lvl2pPr>
            <a:lvl3pPr indent="0" eaLnBrk="1" fontAlgn="auto" latinLnBrk="0" hangingPunct="1">
              <a:defRPr baseline="0">
                <a:latin typeface="Arial" charset="0"/>
                <a:ea typeface="微软雅黑" charset="0"/>
              </a:defRPr>
            </a:lvl3pPr>
            <a:lvl4pPr indent="0" eaLnBrk="1" fontAlgn="auto" latinLnBrk="0" hangingPunct="1">
              <a:defRPr baseline="0">
                <a:latin typeface="Arial" charset="0"/>
                <a:ea typeface="微软雅黑" charset="0"/>
              </a:defRPr>
            </a:lvl4pPr>
            <a:lvl5pPr indent="0" eaLnBrk="1" fontAlgn="auto" latinLnBrk="0" hangingPunct="1">
              <a:defRPr baseline="0"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CxnSpPr/>
          <p:nvPr userDrawn="1">
            <p:custDataLst>
              <p:tags r:id="rId2"/>
            </p:custDataLst>
          </p:nvPr>
        </p:nvCxnSpPr>
        <p:spPr>
          <a:xfrm>
            <a:off x="0" y="5776686"/>
            <a:ext cx="12192000" cy="0"/>
          </a:xfrm>
          <a:prstGeom prst="line">
            <a:avLst/>
          </a:prstGeom>
          <a:ln w="12700">
            <a:solidFill>
              <a:srgbClr val="EFEF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GrpSpPr/>
          <p:nvPr userDrawn="1">
            <p:custDataLst>
              <p:tags r:id="rId3"/>
            </p:custDataLst>
          </p:nvPr>
        </p:nvGrpSpPr>
        <p:grpSpPr>
          <a:xfrm>
            <a:off x="646112" y="203990"/>
            <a:ext cx="207206" cy="190501"/>
            <a:chOff x="2200274" y="342899"/>
            <a:chExt cx="321168" cy="295275"/>
          </a:xfrm>
        </p:grpSpPr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2265758" y="408383"/>
              <a:ext cx="164306" cy="1643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>
              <p:custDataLst>
                <p:tags r:id="rId5"/>
              </p:custDataLst>
            </p:nvPr>
          </p:nvSpPr>
          <p:spPr>
            <a:xfrm>
              <a:off x="2200274" y="342899"/>
              <a:ext cx="295275" cy="295275"/>
            </a:xfrm>
            <a:prstGeom prst="arc">
              <a:avLst>
                <a:gd name="adj1" fmla="val 1987375"/>
                <a:gd name="adj2" fmla="val 19638772"/>
              </a:avLst>
            </a:prstGeom>
            <a:ln w="317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2469651" y="466724"/>
              <a:ext cx="51791" cy="51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SpPr/>
          <p:nvPr userDrawn="1">
            <p:custDataLst>
              <p:tags r:id="rId7"/>
            </p:custDataLst>
          </p:nvPr>
        </p:nvSpPr>
        <p:spPr>
          <a:xfrm>
            <a:off x="5454650" y="5998845"/>
            <a:ext cx="65405" cy="139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SpPr/>
          <p:nvPr userDrawn="1">
            <p:custDataLst>
              <p:tags r:id="rId8"/>
            </p:custDataLst>
          </p:nvPr>
        </p:nvSpPr>
        <p:spPr>
          <a:xfrm>
            <a:off x="5728335" y="5998845"/>
            <a:ext cx="65405" cy="13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SpPr/>
          <p:nvPr userDrawn="1">
            <p:custDataLst>
              <p:tags r:id="rId9"/>
            </p:custDataLst>
          </p:nvPr>
        </p:nvSpPr>
        <p:spPr>
          <a:xfrm>
            <a:off x="6002020" y="5998845"/>
            <a:ext cx="65405" cy="139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SpPr/>
          <p:nvPr userDrawn="1">
            <p:custDataLst>
              <p:tags r:id="rId10"/>
            </p:custDataLst>
          </p:nvPr>
        </p:nvSpPr>
        <p:spPr>
          <a:xfrm>
            <a:off x="6276340" y="5998845"/>
            <a:ext cx="65405" cy="139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SpPr/>
          <p:nvPr userDrawn="1">
            <p:custDataLst>
              <p:tags r:id="rId11"/>
            </p:custDataLst>
          </p:nvPr>
        </p:nvSpPr>
        <p:spPr>
          <a:xfrm>
            <a:off x="6550025" y="5998845"/>
            <a:ext cx="65405" cy="139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 descr="e7d195523061f1c0f0ec610a92cff745ee13794c7b8d98f8E73673273C9E8BE17CC3D63B9B1D6426C348A354AD505654C28F453CD7C8F90EADD06C08281DAED7140E5AAAED5880ECE414DFB6A93B82BEC1385E9565BC14C748CB3EB434CC0B451F87B3C338E944B78E19862D061FDC13B6571F1FE8C78909071FC2F7F05CF37685F9D5F268FB4FD0"/>
          <p:cNvGrpSpPr/>
          <p:nvPr userDrawn="1">
            <p:custDataLst>
              <p:tags r:id="rId12"/>
            </p:custDataLst>
          </p:nvPr>
        </p:nvGrpSpPr>
        <p:grpSpPr>
          <a:xfrm>
            <a:off x="11390143" y="209240"/>
            <a:ext cx="180351" cy="180000"/>
            <a:chOff x="9660731" y="540544"/>
            <a:chExt cx="1090613" cy="945192"/>
          </a:xfrm>
          <a:solidFill>
            <a:srgbClr val="EB6100"/>
          </a:solidFill>
        </p:grpSpPr>
        <p:sp>
          <p:nvSpPr>
            <p:cNvPr id="17" name="圆角矩形 34"/>
            <p:cNvSpPr/>
            <p:nvPr>
              <p:custDataLst>
                <p:tags r:id="rId13"/>
              </p:custDataLst>
            </p:nvPr>
          </p:nvSpPr>
          <p:spPr>
            <a:xfrm>
              <a:off x="9951244" y="540544"/>
              <a:ext cx="800100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35"/>
            <p:cNvSpPr/>
            <p:nvPr>
              <p:custDataLst>
                <p:tags r:id="rId14"/>
              </p:custDataLst>
            </p:nvPr>
          </p:nvSpPr>
          <p:spPr>
            <a:xfrm>
              <a:off x="9660731" y="907887"/>
              <a:ext cx="1090613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36"/>
            <p:cNvSpPr/>
            <p:nvPr>
              <p:custDataLst>
                <p:tags r:id="rId15"/>
              </p:custDataLst>
            </p:nvPr>
          </p:nvSpPr>
          <p:spPr>
            <a:xfrm>
              <a:off x="9951244" y="1276186"/>
              <a:ext cx="800100" cy="2095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/>
          <p:nvPr>
            <p:ph type="title"/>
            <p:custDataLst>
              <p:tags r:id="rId16"/>
            </p:custDataLst>
          </p:nvPr>
        </p:nvSpPr>
        <p:spPr>
          <a:xfrm>
            <a:off x="669882" y="2588281"/>
            <a:ext cx="10852237" cy="1697965"/>
          </a:xfrm>
        </p:spPr>
        <p:txBody>
          <a:bodyPr vert="horz" lIns="90170" tIns="46990" rIns="90170" bIns="4699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charset="0"/>
                <a:ea typeface="微软雅黑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1" name="文本占位符 20"/>
          <p:cNvSpPr/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534591" y="5888235"/>
            <a:ext cx="1620000" cy="432000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23" name="文本占位符 22"/>
          <p:cNvSpPr/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10022630" y="5888235"/>
            <a:ext cx="1656000" cy="432000"/>
          </a:xfrm>
        </p:spPr>
        <p:txBody>
          <a:bodyPr lIns="90170" tIns="46990" rIns="90170" bIns="46990">
            <a:normAutofit/>
          </a:bodyPr>
          <a:lstStyle>
            <a:lvl1pPr marL="0" indent="0" algn="r"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rgbClr val="EF8032"/>
                </a:solidFill>
              </a:defRPr>
            </a:lvl2pPr>
            <a:lvl3pPr>
              <a:defRPr>
                <a:solidFill>
                  <a:srgbClr val="EF8032"/>
                </a:solidFill>
              </a:defRPr>
            </a:lvl3pPr>
            <a:lvl4pPr>
              <a:defRPr>
                <a:solidFill>
                  <a:srgbClr val="EF8032"/>
                </a:solidFill>
              </a:defRPr>
            </a:lvl4pPr>
            <a:lvl5pPr>
              <a:defRPr>
                <a:solidFill>
                  <a:srgbClr val="EF8032"/>
                </a:solidFill>
              </a:defRPr>
            </a:lvl5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/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/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/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/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/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/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  <a:lvl2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2pPr>
            <a:lvl3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3pPr>
            <a:lvl4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4pPr>
            <a:lvl5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/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/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/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charset="0"/>
                <a:ea typeface="微软雅黑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/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charset="0"/>
          <a:ea typeface="微软雅黑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charset="0"/>
          <a:ea typeface="微软雅黑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0.xml"/><Relationship Id="rId3" Type="http://schemas.openxmlformats.org/officeDocument/2006/relationships/image" Target="../media/image9.png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10.png"/><Relationship Id="rId1" Type="http://schemas.openxmlformats.org/officeDocument/2006/relationships/tags" Target="../tags/tag16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12.png"/><Relationship Id="rId1" Type="http://schemas.openxmlformats.org/officeDocument/2006/relationships/tags" Target="../tags/tag16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2.xml"/><Relationship Id="rId3" Type="http://schemas.openxmlformats.org/officeDocument/2006/relationships/image" Target="../media/image15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8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>
          <a:xfrm>
            <a:off x="1524000" y="1332548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拉斯维加斯算法</a:t>
            </a:r>
            <a:br>
              <a:rPr lang="zh-CN" altLang="en-US"/>
            </a:br>
            <a:r>
              <a:rPr lang="zh-CN" altLang="en-US"/>
              <a:t>和</a:t>
            </a:r>
            <a:br>
              <a:rPr lang="zh-CN" altLang="en-US"/>
            </a:br>
            <a:r>
              <a:rPr lang="zh-CN" altLang="en-US"/>
              <a:t>蒙特卡洛算法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859213"/>
            <a:ext cx="9144000" cy="1655762"/>
          </a:xfrm>
        </p:spPr>
        <p:txBody>
          <a:bodyPr/>
          <a:p>
            <a:r>
              <a:rPr lang="en-US" altLang="zh-CN"/>
              <a:t>-by </a:t>
            </a:r>
            <a:r>
              <a:rPr lang="zh-CN" altLang="en-US"/>
              <a:t>阮贝宁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拉斯维加斯——</a:t>
            </a:r>
            <a:r>
              <a:rPr lang="en-US" altLang="zh-CN" smtClean="0">
                <a:solidFill>
                  <a:schemeClr val="tx1"/>
                </a:solidFill>
              </a:rPr>
              <a:t>随机快速排序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最快：</a:t>
            </a:r>
            <a:r>
              <a:rPr lang="en-US" altLang="zh-CN" smtClean="0">
                <a:solidFill>
                  <a:schemeClr val="tx1"/>
                </a:solidFill>
              </a:rPr>
              <a:t>随机打乱 有机会一次排好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合理</a:t>
            </a:r>
            <a:r>
              <a:rPr lang="zh-CN" altLang="en-US" smtClean="0">
                <a:solidFill>
                  <a:schemeClr val="tx1"/>
                </a:solidFill>
              </a:rPr>
              <a:t>：</a:t>
            </a:r>
            <a:r>
              <a:rPr lang="en-US" altLang="zh-CN" smtClean="0">
                <a:solidFill>
                  <a:schemeClr val="tx1"/>
                </a:solidFill>
              </a:rPr>
              <a:t>随机取一个数 一刀两断 分别排 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nlogn</a:t>
            </a:r>
            <a:r>
              <a:rPr lang="zh-CN" altLang="en-US" sz="2000" smtClean="0">
                <a:solidFill>
                  <a:schemeClr val="tx1"/>
                </a:solidFill>
              </a:rPr>
              <a:t>） </a:t>
            </a:r>
            <a:r>
              <a:rPr lang="en-US" altLang="zh-CN" smtClean="0">
                <a:solidFill>
                  <a:schemeClr val="tx1"/>
                </a:solidFill>
              </a:rPr>
              <a:t>但最坏O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n^2</a:t>
            </a:r>
            <a:r>
              <a:rPr lang="zh-CN" altLang="en-US" sz="2000" smtClean="0">
                <a:solidFill>
                  <a:schemeClr val="tx1"/>
                </a:solidFill>
              </a:rPr>
              <a:t>）</a:t>
            </a:r>
            <a:endParaRPr lang="zh-CN" altLang="en-US" sz="2000" smtClean="0">
              <a:solidFill>
                <a:schemeClr val="tx1"/>
              </a:solidFill>
            </a:endParaRPr>
          </a:p>
          <a:p>
            <a:r>
              <a:rPr lang="en-US" altLang="zh-CN" sz="3600" smtClean="0">
                <a:solidFill>
                  <a:schemeClr val="tx1"/>
                </a:solidFill>
              </a:rPr>
              <a:t>肯定对</a:t>
            </a:r>
            <a:r>
              <a:rPr lang="zh-CN" altLang="en-US" sz="3600" smtClean="0">
                <a:solidFill>
                  <a:schemeClr val="tx1"/>
                </a:solidFill>
              </a:rPr>
              <a:t>！😃</a:t>
            </a:r>
            <a:endParaRPr lang="zh-CN" altLang="en-US" sz="3600" smtClean="0">
              <a:solidFill>
                <a:schemeClr val="tx1"/>
              </a:solidFill>
            </a:endParaRPr>
          </a:p>
          <a:p>
            <a:r>
              <a:rPr lang="zh-CN" altLang="en-US" sz="3600" smtClean="0">
                <a:solidFill>
                  <a:schemeClr val="tx1"/>
                </a:solidFill>
              </a:rPr>
              <a:t>但</a:t>
            </a:r>
            <a:r>
              <a:rPr lang="en-US" altLang="zh-CN" sz="3600" smtClean="0">
                <a:solidFill>
                  <a:schemeClr val="tx1"/>
                </a:solidFill>
              </a:rPr>
              <a:t>最坏</a:t>
            </a:r>
            <a:r>
              <a:rPr lang="en-US" altLang="zh-CN" sz="3600" smtClean="0">
                <a:solidFill>
                  <a:schemeClr val="tx1"/>
                </a:solidFill>
              </a:rPr>
              <a:t>时间不保证</a:t>
            </a:r>
            <a:r>
              <a:rPr lang="zh-CN" altLang="en-US" sz="3600" smtClean="0">
                <a:solidFill>
                  <a:schemeClr val="tx1"/>
                </a:solidFill>
              </a:rPr>
              <a:t>！😰</a:t>
            </a:r>
            <a:endParaRPr lang="zh-CN" altLang="en-US" sz="36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蒙特卡洛</a:t>
            </a:r>
            <a:r>
              <a:rPr lang="en-US" altLang="zh-CN" smtClean="0">
                <a:solidFill>
                  <a:schemeClr val="tx1"/>
                </a:solidFill>
              </a:rPr>
              <a:t>算法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没有准确</a:t>
            </a:r>
            <a:r>
              <a:rPr lang="en-US" altLang="zh-CN" smtClean="0">
                <a:solidFill>
                  <a:schemeClr val="tx1"/>
                </a:solidFill>
              </a:rPr>
              <a:t>结果 </a:t>
            </a:r>
            <a:r>
              <a:rPr lang="zh-CN" altLang="en-US" smtClean="0">
                <a:solidFill>
                  <a:schemeClr val="tx1"/>
                </a:solidFill>
              </a:rPr>
              <a:t>但</a:t>
            </a:r>
            <a:r>
              <a:rPr lang="en-US" altLang="zh-CN" smtClean="0">
                <a:solidFill>
                  <a:schemeClr val="tx1"/>
                </a:solidFill>
              </a:rPr>
              <a:t>时间有</a:t>
            </a:r>
            <a:r>
              <a:rPr lang="zh-CN" altLang="en-US" smtClean="0">
                <a:solidFill>
                  <a:schemeClr val="tx1"/>
                </a:solidFill>
              </a:rPr>
              <a:t>界</a:t>
            </a:r>
            <a:endParaRPr lang="zh-CN" altLang="en-US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计算√2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计算圆周率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计算</a:t>
            </a:r>
            <a:r>
              <a:rPr lang="zh-CN" altLang="en-US" smtClean="0">
                <a:solidFill>
                  <a:schemeClr val="tx1"/>
                </a:solidFill>
              </a:rPr>
              <a:t>定</a:t>
            </a:r>
            <a:r>
              <a:rPr lang="en-US" altLang="zh-CN" smtClean="0">
                <a:solidFill>
                  <a:schemeClr val="tx1"/>
                </a:solidFill>
              </a:rPr>
              <a:t>积分</a:t>
            </a:r>
            <a:endParaRPr lang="en-US" altLang="zh-CN" smtClean="0">
              <a:solidFill>
                <a:schemeClr val="tx1"/>
              </a:solidFill>
            </a:endParaRPr>
          </a:p>
          <a:p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3" name="图片 2" descr="2025-11-18 20:16:31.839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3209290"/>
            <a:ext cx="4006850" cy="3538220"/>
          </a:xfrm>
          <a:prstGeom prst="rect">
            <a:avLst/>
          </a:prstGeom>
        </p:spPr>
      </p:pic>
      <p:pic>
        <p:nvPicPr>
          <p:cNvPr id="4" name="图片 3" descr="2025-11-18 20:16:31.902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340" y="3244215"/>
            <a:ext cx="3542665" cy="3469005"/>
          </a:xfrm>
          <a:prstGeom prst="rect">
            <a:avLst/>
          </a:prstGeom>
        </p:spPr>
      </p:pic>
      <p:pic>
        <p:nvPicPr>
          <p:cNvPr id="6" name="图片 5" descr="2025-11-19 15:08:40.284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005" y="182880"/>
            <a:ext cx="2777490" cy="34163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蒙特卡洛算法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/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时间越长 </a:t>
            </a:r>
            <a:r>
              <a:rPr lang="en-US" altLang="zh-CN" dirty="0" smtClean="0">
                <a:solidFill>
                  <a:schemeClr val="tx1"/>
                </a:solidFill>
              </a:rPr>
              <a:t>计算越准确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运用</a:t>
            </a:r>
            <a:r>
              <a:rPr lang="zh-CN" altLang="en-US" dirty="0" smtClean="0">
                <a:solidFill>
                  <a:schemeClr val="tx1"/>
                </a:solidFill>
              </a:rPr>
              <a:t>于</a:t>
            </a:r>
            <a:r>
              <a:rPr lang="en-US" altLang="zh-CN" dirty="0" smtClean="0">
                <a:solidFill>
                  <a:schemeClr val="tx1"/>
                </a:solidFill>
              </a:rPr>
              <a:t>长时间 高随机性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</a:rPr>
              <a:t>游戏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2037" t="18841" r="34965" b="-166"/>
          <a:stretch>
            <a:fillRect/>
          </a:stretch>
        </p:blipFill>
        <p:spPr>
          <a:xfrm>
            <a:off x="6019800" y="1691005"/>
            <a:ext cx="6069330" cy="3969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3406775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4000">
                <a:latin typeface="Calibri" charset="0"/>
                <a:ea typeface="宋体" charset="-122"/>
              </a:rPr>
              <a:t>围棋</a:t>
            </a:r>
            <a:r>
              <a:rPr lang="en-US" altLang="zh-CN" sz="4000">
                <a:latin typeface="Calibri" charset="0"/>
                <a:ea typeface="宋体" charset="-122"/>
              </a:rPr>
              <a:t>Alphago</a:t>
            </a:r>
            <a:endParaRPr lang="en-US" altLang="zh-CN" sz="4000">
              <a:latin typeface="Calibri" charset="0"/>
              <a:ea typeface="宋体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蒙特卡洛</a:t>
            </a:r>
            <a:r>
              <a:rPr lang="en-US" altLang="zh-CN" smtClean="0">
                <a:solidFill>
                  <a:schemeClr val="tx1"/>
                </a:solidFill>
              </a:rPr>
              <a:t>—</a:t>
            </a:r>
            <a:r>
              <a:rPr lang="zh-CN" altLang="en-US" smtClean="0">
                <a:solidFill>
                  <a:schemeClr val="tx1"/>
                </a:solidFill>
              </a:rPr>
              <a:t>随机性加权</a:t>
            </a:r>
            <a:r>
              <a:rPr lang="en-US" altLang="zh-CN" smtClean="0">
                <a:solidFill>
                  <a:schemeClr val="tx1"/>
                </a:solidFill>
              </a:rPr>
              <a:t>测试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3" name="图片 2" descr="2025-11-19 15:29:04.52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5" y="1691005"/>
            <a:ext cx="6339840" cy="4754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88275" y="2959735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第一步获胜</a:t>
            </a:r>
            <a:r>
              <a:rPr lang="en-US" altLang="zh-CN" sz="2400">
                <a:latin typeface="Calibri" charset="0"/>
                <a:ea typeface="宋体" charset="-122"/>
              </a:rPr>
              <a:t>多的多</a:t>
            </a:r>
            <a:r>
              <a:rPr lang="zh-CN" altLang="en-US" sz="2400">
                <a:latin typeface="Calibri" charset="0"/>
                <a:ea typeface="宋体" charset="-122"/>
              </a:rPr>
              <a:t>测</a:t>
            </a:r>
            <a:endParaRPr lang="zh-CN" altLang="en-US" sz="2400">
              <a:latin typeface="Calibri" charset="0"/>
              <a:ea typeface="宋体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400">
                <a:latin typeface="Calibri" charset="0"/>
                <a:ea typeface="宋体" charset="-122"/>
              </a:rPr>
              <a:t>第二</a:t>
            </a:r>
            <a:r>
              <a:rPr lang="zh-CN" altLang="en-US" sz="2400">
                <a:latin typeface="Calibri" charset="0"/>
                <a:ea typeface="宋体" charset="-122"/>
              </a:rPr>
              <a:t>步</a:t>
            </a:r>
            <a:r>
              <a:rPr lang="en-US" altLang="zh-CN" sz="2400">
                <a:latin typeface="Calibri" charset="0"/>
                <a:ea typeface="宋体" charset="-122"/>
              </a:rPr>
              <a:t>对方获胜多</a:t>
            </a:r>
            <a:r>
              <a:rPr lang="zh-CN" altLang="en-US" sz="2400">
                <a:latin typeface="Calibri" charset="0"/>
                <a:ea typeface="宋体" charset="-122"/>
              </a:rPr>
              <a:t>的</a:t>
            </a:r>
            <a:r>
              <a:rPr lang="en-US" altLang="zh-CN" sz="2400">
                <a:latin typeface="Calibri" charset="0"/>
                <a:ea typeface="宋体" charset="-122"/>
              </a:rPr>
              <a:t>多测</a:t>
            </a:r>
            <a:endParaRPr lang="en-US" altLang="zh-CN" sz="2400">
              <a:latin typeface="Calibri" charset="0"/>
              <a:ea typeface="宋体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蒙特卡洛树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mtClean="0">
                <a:solidFill>
                  <a:schemeClr val="tx1"/>
                </a:solidFill>
              </a:rPr>
              <a:t>（1）选择（Selection）：从根节点开始，根据一定的策略（比如UCB公式），向下选择子节点，直到找到叶子节点。</a:t>
            </a:r>
            <a:endParaRPr lang="zh-CN" altLang="en-US" sz="200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solidFill>
                  <a:schemeClr val="tx1"/>
                </a:solidFill>
              </a:rPr>
              <a:t>（2）扩展（Expansion）：对叶子节点进行扩展，生成新的子节点。在围棋程序中，扩展的子节点一般是由神经网络生成的。</a:t>
            </a:r>
            <a:endParaRPr lang="zh-CN" altLang="en-US" sz="200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solidFill>
                  <a:schemeClr val="tx1"/>
                </a:solidFill>
              </a:rPr>
              <a:t>（3）模拟（Simulation）：对新生成的子节点进行模拟对弈。模拟可以采用随机模拟，或者使用神经网络模型进行快速评估，目的是得到新节点的胜负结果。</a:t>
            </a:r>
            <a:endParaRPr lang="zh-CN" altLang="en-US" sz="200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solidFill>
                  <a:schemeClr val="tx1"/>
                </a:solidFill>
              </a:rPr>
              <a:t>（4）反向传播（Backpropagation）：将模拟得到的结果通过回溯的方式，更新所有经过的节点的统计信息，包括模拟对弈次数、获胜次数等。</a:t>
            </a:r>
            <a:endParaRPr lang="zh-CN" altLang="en-US" sz="20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5-11-19 15:41:01.07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80110"/>
            <a:ext cx="12015470" cy="5097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</a:rPr>
              <a:t>UCB公式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3" name="图片 2" descr="2025-11-19 15:48:38.023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45" y="365125"/>
            <a:ext cx="6400165" cy="2042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0765" y="2726690"/>
            <a:ext cx="7428230" cy="19481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400">
                <a:latin typeface="Calibri" charset="0"/>
                <a:ea typeface="宋体" charset="-122"/>
              </a:rPr>
              <a:t>w</a:t>
            </a:r>
            <a:r>
              <a:rPr lang="zh-CN" altLang="en-US" sz="2400">
                <a:latin typeface="Calibri" charset="0"/>
                <a:ea typeface="宋体" charset="-122"/>
              </a:rPr>
              <a:t>：</a:t>
            </a:r>
            <a:r>
              <a:rPr lang="en-US" altLang="zh-CN" sz="2400">
                <a:latin typeface="Calibri" charset="0"/>
                <a:ea typeface="宋体" charset="-122"/>
              </a:rPr>
              <a:t>总奖励      n</a:t>
            </a:r>
            <a:r>
              <a:rPr lang="zh-CN" altLang="en-US" sz="2400">
                <a:latin typeface="Calibri" charset="0"/>
                <a:ea typeface="宋体" charset="-122"/>
              </a:rPr>
              <a:t>：</a:t>
            </a:r>
            <a:r>
              <a:rPr lang="en-US" altLang="zh-CN" sz="2400">
                <a:latin typeface="Calibri" charset="0"/>
                <a:ea typeface="宋体" charset="-122"/>
              </a:rPr>
              <a:t>访问次</a:t>
            </a:r>
            <a:r>
              <a:rPr lang="zh-CN" altLang="en-US" sz="2400">
                <a:latin typeface="Calibri" charset="0"/>
                <a:ea typeface="宋体" charset="-122"/>
              </a:rPr>
              <a:t>数 </a:t>
            </a:r>
            <a:endParaRPr lang="zh-CN" altLang="en-US" sz="2400">
              <a:latin typeface="Calibri" charset="0"/>
              <a:ea typeface="宋体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400">
                <a:latin typeface="Calibri" charset="0"/>
                <a:ea typeface="宋体" charset="-122"/>
              </a:rPr>
              <a:t>N</a:t>
            </a:r>
            <a:r>
              <a:rPr lang="zh-CN" altLang="en-US" sz="2400">
                <a:latin typeface="Calibri" charset="0"/>
                <a:ea typeface="宋体" charset="-122"/>
              </a:rPr>
              <a:t>：父</a:t>
            </a:r>
            <a:r>
              <a:rPr lang="en-US" altLang="zh-CN" sz="2400">
                <a:latin typeface="Calibri" charset="0"/>
                <a:ea typeface="宋体" charset="-122"/>
              </a:rPr>
              <a:t>节点访问次数</a:t>
            </a:r>
            <a:endParaRPr lang="en-US" altLang="zh-CN" sz="2400">
              <a:latin typeface="Calibri" charset="0"/>
              <a:ea typeface="宋体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400">
                <a:latin typeface="Calibri" charset="0"/>
                <a:ea typeface="宋体" charset="-122"/>
              </a:rPr>
              <a:t>c</a:t>
            </a:r>
            <a:r>
              <a:rPr lang="zh-CN" altLang="en-US" sz="2400">
                <a:latin typeface="Calibri" charset="0"/>
                <a:ea typeface="宋体" charset="-122"/>
              </a:rPr>
              <a:t>：</a:t>
            </a:r>
            <a:r>
              <a:rPr lang="en-US" altLang="zh-CN" sz="2400">
                <a:latin typeface="Calibri" charset="0"/>
                <a:ea typeface="宋体" charset="-122"/>
              </a:rPr>
              <a:t>探索</a:t>
            </a:r>
            <a:r>
              <a:rPr lang="zh-CN" altLang="en-US" sz="2400">
                <a:latin typeface="Calibri" charset="0"/>
                <a:ea typeface="宋体" charset="-122"/>
              </a:rPr>
              <a:t>常数  </a:t>
            </a:r>
            <a:r>
              <a:rPr lang="en-US" altLang="zh-CN" sz="2400">
                <a:latin typeface="Calibri" charset="0"/>
                <a:ea typeface="宋体" charset="-122"/>
              </a:rPr>
              <a:t>特定要求</a:t>
            </a:r>
            <a:r>
              <a:rPr lang="zh-CN" altLang="en-US" sz="2400">
                <a:latin typeface="Calibri" charset="0"/>
                <a:ea typeface="宋体" charset="-122"/>
              </a:rPr>
              <a:t>（</a:t>
            </a:r>
            <a:r>
              <a:rPr lang="en-US" altLang="zh-CN" sz="2400">
                <a:latin typeface="Calibri" charset="0"/>
                <a:ea typeface="宋体" charset="-122"/>
              </a:rPr>
              <a:t>通常根号2</a:t>
            </a:r>
            <a:r>
              <a:rPr lang="zh-CN" altLang="en-US" sz="2400">
                <a:latin typeface="Calibri" charset="0"/>
                <a:ea typeface="宋体" charset="-122"/>
              </a:rPr>
              <a:t>）</a:t>
            </a:r>
            <a:endParaRPr lang="zh-CN" altLang="en-US" sz="2400">
              <a:latin typeface="Calibri" charset="0"/>
              <a:ea typeface="宋体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11-19 15:54:20.35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62890"/>
            <a:ext cx="5084445" cy="5135245"/>
          </a:xfrm>
          <a:prstGeom prst="rect">
            <a:avLst/>
          </a:prstGeom>
        </p:spPr>
      </p:pic>
      <p:pic>
        <p:nvPicPr>
          <p:cNvPr id="4" name="图片 3" descr="2025-11-19 15:54:35.346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5" y="1885950"/>
            <a:ext cx="7145020" cy="2696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9805" y="5398135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400">
                <a:latin typeface="Calibri" charset="0"/>
                <a:ea typeface="Calibri" charset="0"/>
              </a:rPr>
              <a:t>UCB</a:t>
            </a:r>
            <a:r>
              <a:rPr lang="zh-CN" altLang="en-US" sz="2400">
                <a:latin typeface="Calibri" charset="0"/>
                <a:ea typeface="宋体" charset="-122"/>
              </a:rPr>
              <a:t>的</a:t>
            </a:r>
            <a:r>
              <a:rPr lang="en-US" altLang="zh-CN" sz="2400">
                <a:latin typeface="Calibri" charset="0"/>
                <a:ea typeface="宋体" charset="-122"/>
              </a:rPr>
              <a:t>来源</a:t>
            </a:r>
            <a:r>
              <a:rPr lang="zh-CN" altLang="en-US" sz="2400">
                <a:latin typeface="Calibri" charset="0"/>
                <a:ea typeface="宋体" charset="-122"/>
              </a:rPr>
              <a:t>：多臂</a:t>
            </a:r>
            <a:r>
              <a:rPr lang="en-US" altLang="zh-CN" sz="2400">
                <a:latin typeface="Calibri" charset="0"/>
                <a:ea typeface="宋体" charset="-122"/>
              </a:rPr>
              <a:t>老虎机——随机算法</a:t>
            </a:r>
            <a:endParaRPr lang="en-US" altLang="zh-CN" sz="2400">
              <a:latin typeface="Calibri" charset="0"/>
              <a:ea typeface="宋体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后续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蒙特卡洛：</a:t>
            </a:r>
            <a:r>
              <a:rPr lang="en-US" altLang="zh-CN" smtClean="0">
                <a:solidFill>
                  <a:schemeClr val="tx1"/>
                </a:solidFill>
              </a:rPr>
              <a:t>简单粗暴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MCMC</a:t>
            </a:r>
            <a:r>
              <a:rPr lang="zh-CN" altLang="en-US" smtClean="0">
                <a:solidFill>
                  <a:schemeClr val="tx1"/>
                </a:solidFill>
              </a:rPr>
              <a:t>：</a:t>
            </a:r>
            <a:r>
              <a:rPr lang="en-US" altLang="zh-CN" smtClean="0">
                <a:solidFill>
                  <a:schemeClr val="tx1"/>
                </a:solidFill>
              </a:rPr>
              <a:t>马尔可夫链蒙特卡洛方法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概率论——复杂度数学计算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MCMC方法是用来在概率空间，通过随机采样估算兴趣参数的后验分布。</a:t>
            </a:r>
            <a:endParaRPr lang="en-US" altLang="zh-CN" smtClean="0">
              <a:solidFill>
                <a:schemeClr val="tx1"/>
              </a:solidFill>
            </a:endParaRPr>
          </a:p>
          <a:p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3" name="图片 2" descr="2025-11-19 16:35:39.531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440" y="503555"/>
            <a:ext cx="3747770" cy="2694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38200" y="252730"/>
            <a:ext cx="10808335" cy="12376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3200">
                <a:latin typeface="Calibri" charset="0"/>
                <a:ea typeface="宋体" charset="-122"/>
              </a:rPr>
              <a:t>问题：</a:t>
            </a:r>
            <a:r>
              <a:rPr lang="en-US" altLang="zh-CN" sz="3200">
                <a:latin typeface="Calibri" charset="0"/>
                <a:ea typeface="Calibri" charset="0"/>
              </a:rPr>
              <a:t>300个球 150</a:t>
            </a:r>
            <a:r>
              <a:rPr lang="zh-CN" altLang="en-US" sz="3200">
                <a:latin typeface="Calibri" charset="0"/>
                <a:ea typeface="宋体" charset="-122"/>
              </a:rPr>
              <a:t>个</a:t>
            </a:r>
            <a:r>
              <a:rPr lang="en-US" altLang="zh-CN" sz="3200">
                <a:latin typeface="Calibri" charset="0"/>
                <a:ea typeface="宋体" charset="-122"/>
              </a:rPr>
              <a:t>白球 150</a:t>
            </a:r>
            <a:r>
              <a:rPr lang="zh-CN" altLang="en-US" sz="3200">
                <a:latin typeface="Calibri" charset="0"/>
                <a:ea typeface="宋体" charset="-122"/>
              </a:rPr>
              <a:t>个</a:t>
            </a:r>
            <a:r>
              <a:rPr lang="en-US" altLang="zh-CN" sz="3200">
                <a:latin typeface="Calibri" charset="0"/>
                <a:ea typeface="宋体" charset="-122"/>
              </a:rPr>
              <a:t>黑球 找到一个黑球?</a:t>
            </a:r>
            <a:endParaRPr lang="en-US" altLang="zh-CN" sz="3200">
              <a:latin typeface="Calibri" charset="0"/>
              <a:ea typeface="宋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255395"/>
            <a:ext cx="10808335" cy="12376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3200">
                <a:latin typeface="Calibri" charset="0"/>
                <a:ea typeface="宋体" charset="-122"/>
              </a:rPr>
              <a:t>正常方法：从</a:t>
            </a:r>
            <a:r>
              <a:rPr lang="en-US" altLang="zh-CN" sz="3200">
                <a:latin typeface="Calibri" charset="0"/>
                <a:ea typeface="宋体" charset="-122"/>
              </a:rPr>
              <a:t>编号1-150依次检验</a:t>
            </a:r>
            <a:endParaRPr lang="en-US" altLang="zh-CN" sz="3200">
              <a:latin typeface="Calibri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>
          <a:xfrm>
            <a:off x="838200" y="5133340"/>
            <a:ext cx="10515600" cy="4351338"/>
          </a:xfrm>
        </p:spPr>
        <p:txBody>
          <a:bodyPr/>
          <a:p>
            <a:r>
              <a:rPr lang="zh-CN" altLang="en-US"/>
              <a:t>我们将左边这种赌博时间但不赌博正确性的算法称为拉斯维加斯（</a:t>
            </a:r>
            <a:r>
              <a:rPr lang="en-US" altLang="zh-CN"/>
              <a:t>Las Vegas</a:t>
            </a:r>
            <a:r>
              <a:rPr lang="zh-CN" altLang="en-US"/>
              <a:t>）算法，右边这种赌博正确性但不赌博时间的算法为蒙特卡洛（</a:t>
            </a:r>
            <a:r>
              <a:rPr lang="en-US" altLang="zh-CN"/>
              <a:t>Monte Carlo</a:t>
            </a:r>
            <a:r>
              <a:rPr lang="zh-CN" altLang="en-US"/>
              <a:t>）算法。</a:t>
            </a:r>
            <a:endParaRPr lang="zh-CN" altLang="en-US"/>
          </a:p>
        </p:txBody>
      </p:sp>
      <p:pic>
        <p:nvPicPr>
          <p:cNvPr id="2" name="图片 1" descr="2025-11-18 19:26:26.91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2565" y="1038860"/>
            <a:ext cx="8849995" cy="3869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252730"/>
            <a:ext cx="10808335" cy="12376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3200">
                <a:latin typeface="Calibri" charset="0"/>
                <a:ea typeface="宋体" charset="-122"/>
              </a:rPr>
              <a:t>问题：</a:t>
            </a:r>
            <a:r>
              <a:rPr lang="en-US" altLang="zh-CN" sz="3200">
                <a:latin typeface="Calibri" charset="0"/>
                <a:ea typeface="Calibri" charset="0"/>
              </a:rPr>
              <a:t>300个球 150</a:t>
            </a:r>
            <a:r>
              <a:rPr lang="zh-CN" altLang="en-US" sz="3200">
                <a:latin typeface="Calibri" charset="0"/>
                <a:ea typeface="宋体" charset="-122"/>
              </a:rPr>
              <a:t>个</a:t>
            </a:r>
            <a:r>
              <a:rPr lang="en-US" altLang="zh-CN" sz="3200">
                <a:latin typeface="Calibri" charset="0"/>
                <a:ea typeface="宋体" charset="-122"/>
              </a:rPr>
              <a:t>白球 150</a:t>
            </a:r>
            <a:r>
              <a:rPr lang="zh-CN" altLang="en-US" sz="3200">
                <a:latin typeface="Calibri" charset="0"/>
                <a:ea typeface="宋体" charset="-122"/>
              </a:rPr>
              <a:t>个</a:t>
            </a:r>
            <a:r>
              <a:rPr lang="en-US" altLang="zh-CN" sz="3200">
                <a:latin typeface="Calibri" charset="0"/>
                <a:ea typeface="宋体" charset="-122"/>
              </a:rPr>
              <a:t>黑球 找到一个黑球?</a:t>
            </a:r>
            <a:endParaRPr lang="en-US" altLang="zh-CN" sz="3200">
              <a:latin typeface="Calibri" charset="0"/>
              <a:ea typeface="宋体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195" y="1198245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随机算法：</a:t>
            </a:r>
            <a:endParaRPr lang="zh-CN" altLang="en-US" sz="2400">
              <a:latin typeface="Calibri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5-11-18 19:47:20.64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948055"/>
            <a:ext cx="11677650" cy="5547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135" y="179705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3600">
                <a:latin typeface="Calibri" charset="0"/>
                <a:ea typeface="宋体" charset="-122"/>
              </a:rPr>
              <a:t>算法特性</a:t>
            </a:r>
            <a:r>
              <a:rPr lang="en-US" altLang="zh-CN" sz="3600">
                <a:latin typeface="Calibri" charset="0"/>
                <a:ea typeface="宋体" charset="-122"/>
              </a:rPr>
              <a:t>对比</a:t>
            </a:r>
            <a:endParaRPr lang="en-US" altLang="zh-CN" sz="3600">
              <a:latin typeface="Calibri" charset="0"/>
              <a:ea typeface="宋体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拉斯维加斯——</a:t>
            </a:r>
            <a:r>
              <a:rPr lang="en-US" altLang="zh-CN" smtClean="0">
                <a:solidFill>
                  <a:schemeClr val="tx1"/>
                </a:solidFill>
              </a:rPr>
              <a:t>随机快速排序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最快：</a:t>
            </a:r>
            <a:r>
              <a:rPr lang="en-US" altLang="zh-CN" smtClean="0">
                <a:solidFill>
                  <a:schemeClr val="tx1"/>
                </a:solidFill>
              </a:rPr>
              <a:t>随机打乱 有机会一次排好</a:t>
            </a:r>
            <a:endParaRPr lang="en-US" altLang="zh-CN" smtClean="0">
              <a:solidFill>
                <a:schemeClr val="tx1"/>
              </a:solidFill>
            </a:endParaRPr>
          </a:p>
          <a:p>
            <a:endParaRPr lang="zh-CN" altLang="en-US" sz="36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拉斯维加斯——</a:t>
            </a:r>
            <a:r>
              <a:rPr lang="en-US" altLang="zh-CN" smtClean="0">
                <a:solidFill>
                  <a:schemeClr val="tx1"/>
                </a:solidFill>
              </a:rPr>
              <a:t>随机快速排序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最快：</a:t>
            </a:r>
            <a:r>
              <a:rPr lang="en-US" altLang="zh-CN" smtClean="0">
                <a:solidFill>
                  <a:schemeClr val="tx1"/>
                </a:solidFill>
              </a:rPr>
              <a:t>随机打乱 有机会一次排好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合理</a:t>
            </a:r>
            <a:r>
              <a:rPr lang="zh-CN" altLang="en-US" smtClean="0">
                <a:solidFill>
                  <a:schemeClr val="tx1"/>
                </a:solidFill>
              </a:rPr>
              <a:t>：</a:t>
            </a:r>
            <a:r>
              <a:rPr lang="en-US" altLang="zh-CN" smtClean="0">
                <a:solidFill>
                  <a:schemeClr val="tx1"/>
                </a:solidFill>
              </a:rPr>
              <a:t>随机取一个数 一刀两断 分别排 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nlogn</a:t>
            </a:r>
            <a:r>
              <a:rPr lang="zh-CN" altLang="en-US" sz="2000" smtClean="0">
                <a:solidFill>
                  <a:schemeClr val="tx1"/>
                </a:solidFill>
              </a:rPr>
              <a:t>） </a:t>
            </a:r>
            <a:r>
              <a:rPr lang="en-US" altLang="zh-CN" smtClean="0">
                <a:solidFill>
                  <a:schemeClr val="tx1"/>
                </a:solidFill>
              </a:rPr>
              <a:t>但最坏O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n^2</a:t>
            </a:r>
            <a:r>
              <a:rPr lang="zh-CN" altLang="en-US" sz="2000" smtClean="0">
                <a:solidFill>
                  <a:schemeClr val="tx1"/>
                </a:solidFill>
              </a:rPr>
              <a:t>）</a:t>
            </a:r>
            <a:endParaRPr lang="zh-CN" altLang="en-US" sz="2000" smtClean="0">
              <a:solidFill>
                <a:schemeClr val="tx1"/>
              </a:solidFill>
            </a:endParaRPr>
          </a:p>
          <a:p>
            <a:endParaRPr lang="zh-CN" altLang="en-US" sz="36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5-11-19 16:16:07.54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628650"/>
            <a:ext cx="5884545" cy="5100320"/>
          </a:xfrm>
          <a:prstGeom prst="rect">
            <a:avLst/>
          </a:prstGeom>
        </p:spPr>
      </p:pic>
      <p:pic>
        <p:nvPicPr>
          <p:cNvPr id="5" name="图片 4" descr="2025-11-19 16:16:07.6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729615"/>
            <a:ext cx="5613400" cy="52279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38430"/>
            <a:ext cx="8129905" cy="6581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拉斯维加斯——</a:t>
            </a:r>
            <a:r>
              <a:rPr lang="en-US" altLang="zh-CN" smtClean="0">
                <a:solidFill>
                  <a:schemeClr val="tx1"/>
                </a:solidFill>
              </a:rPr>
              <a:t>随机快速排序</a:t>
            </a:r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/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</a:rPr>
              <a:t>最快：</a:t>
            </a:r>
            <a:r>
              <a:rPr lang="en-US" altLang="zh-CN" smtClean="0">
                <a:solidFill>
                  <a:schemeClr val="tx1"/>
                </a:solidFill>
              </a:rPr>
              <a:t>随机打乱 有机会一次排好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en-US" altLang="zh-CN" smtClean="0">
                <a:solidFill>
                  <a:schemeClr val="tx1"/>
                </a:solidFill>
              </a:rPr>
              <a:t>合理</a:t>
            </a:r>
            <a:r>
              <a:rPr lang="zh-CN" altLang="en-US" smtClean="0">
                <a:solidFill>
                  <a:schemeClr val="tx1"/>
                </a:solidFill>
              </a:rPr>
              <a:t>：</a:t>
            </a:r>
            <a:r>
              <a:rPr lang="en-US" altLang="zh-CN" smtClean="0">
                <a:solidFill>
                  <a:schemeClr val="tx1"/>
                </a:solidFill>
              </a:rPr>
              <a:t>随机取一个数 一刀两断 分别排 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nlogn</a:t>
            </a:r>
            <a:r>
              <a:rPr lang="zh-CN" altLang="en-US" sz="2000" smtClean="0">
                <a:solidFill>
                  <a:schemeClr val="tx1"/>
                </a:solidFill>
              </a:rPr>
              <a:t>） </a:t>
            </a:r>
            <a:r>
              <a:rPr lang="en-US" altLang="zh-CN" smtClean="0">
                <a:solidFill>
                  <a:schemeClr val="tx1"/>
                </a:solidFill>
              </a:rPr>
              <a:t>但最坏O</a:t>
            </a:r>
            <a:r>
              <a:rPr lang="zh-CN" altLang="en-US" sz="2000" smtClean="0">
                <a:solidFill>
                  <a:schemeClr val="tx1"/>
                </a:solidFill>
              </a:rPr>
              <a:t>（</a:t>
            </a:r>
            <a:r>
              <a:rPr lang="en-US" altLang="zh-CN" sz="2000" smtClean="0">
                <a:solidFill>
                  <a:schemeClr val="tx1"/>
                </a:solidFill>
              </a:rPr>
              <a:t>n^2</a:t>
            </a:r>
            <a:r>
              <a:rPr lang="zh-CN" altLang="en-US" sz="2000" smtClean="0">
                <a:solidFill>
                  <a:schemeClr val="tx1"/>
                </a:solidFill>
              </a:rPr>
              <a:t>）</a:t>
            </a:r>
            <a:endParaRPr lang="zh-CN" altLang="en-US" sz="2000" smtClean="0">
              <a:solidFill>
                <a:schemeClr val="tx1"/>
              </a:solidFill>
            </a:endParaRPr>
          </a:p>
          <a:p>
            <a:r>
              <a:rPr lang="en-US" altLang="zh-CN" sz="3600" smtClean="0">
                <a:solidFill>
                  <a:schemeClr val="tx1"/>
                </a:solidFill>
              </a:rPr>
              <a:t>肯定对</a:t>
            </a:r>
            <a:r>
              <a:rPr lang="zh-CN" altLang="en-US" sz="3600" smtClean="0">
                <a:solidFill>
                  <a:schemeClr val="tx1"/>
                </a:solidFill>
              </a:rPr>
              <a:t>！😃</a:t>
            </a:r>
            <a:endParaRPr lang="zh-CN" altLang="en-US" sz="36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4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64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641"/>
  <p:tag name="KSO_WM_TEMPLATE_THUMBS_INDEX" val="1、4、6、7、10、14、16、18、20、22、2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41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42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4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44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45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4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47.xml><?xml version="1.0" encoding="utf-8"?>
<p:tagLst xmlns:p="http://schemas.openxmlformats.org/presentationml/2006/main">
  <p:tag name="KSO_WM_SLIDE_ID" val="preset1_1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48.xml><?xml version="1.0" encoding="utf-8"?>
<p:tagLst xmlns:p="http://schemas.openxmlformats.org/presentationml/2006/main">
  <p:tag name="KSO_WM_SLIDE_ID" val="preset1_1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49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5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52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53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54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55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56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5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58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159.xml><?xml version="1.0" encoding="utf-8"?>
<p:tagLst xmlns:p="http://schemas.openxmlformats.org/presentationml/2006/main">
  <p:tag name="KSO_WM_TAG_VERSION" val="1.0"/>
  <p:tag name="KSO_WM_TEMPLATE_CATEGORY" val="preset"/>
  <p:tag name="KSO_WM_TEMPLATE_INDEX" val="11"/>
  <p:tag name="KSO_WM_UNIT_TYPE" val="f"/>
  <p:tag name="KSO_WM_UNIT_INDEX" val="1"/>
  <p:tag name="KSO_WM_UNIT_ID" val="260*f*1"/>
  <p:tag name="KSO_WM_UNIT_CLEAR" val="1"/>
  <p:tag name="KSO_WM_UNIT_LAYERLEVEL" val="1"/>
  <p:tag name="KSO_WM_UNIT_VALUE" val="154"/>
  <p:tag name="KSO_WM_UNIT_HIGHLIGHT" val="0"/>
  <p:tag name="KSO_WM_UNIT_COMPATIBLE" val="0"/>
  <p:tag name="KSO_WM_UNIT_PRESET_TEXT" val="请在此处添加文本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4"/>
  <p:tag name="KSO_WM_SLIDE_INDEX" val="4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161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6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63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64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65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6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67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68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69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171.xml><?xml version="1.0" encoding="utf-8"?>
<p:tagLst xmlns:p="http://schemas.openxmlformats.org/presentationml/2006/main">
  <p:tag name="KSO_WM_TEMPLATE_CATEGORY" val="preset"/>
  <p:tag name="KSO_WM_TEMPLATE_INDEX" val="11"/>
  <p:tag name="KSO_WM_UNIT_TYPE" val="f"/>
  <p:tag name="KSO_WM_UNIT_INDEX" val="1"/>
  <p:tag name="KSO_WM_UNIT_ID" val="259*f*1"/>
  <p:tag name="KSO_WM_UNIT_CLEAR" val="1"/>
  <p:tag name="KSO_WM_UNIT_LAYERLEVEL" val="1"/>
  <p:tag name="KSO_WM_UNIT_VALUE" val="319"/>
  <p:tag name="KSO_WM_UNIT_HIGHLIGHT" val="0"/>
  <p:tag name="KSO_WM_UNIT_COMPATIBLE" val="0"/>
  <p:tag name="KSO_WM_UNIT_PRESET_TEXT" val="请在此处添加文本"/>
  <p:tag name="KSO_WM_BEAUTIFY_FLAG" val="#wm#"/>
  <p:tag name="KSO_WM_TAG_VERSION" val="1.0"/>
</p:tagLst>
</file>

<file path=ppt/tags/tag17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641_23*a*1"/>
  <p:tag name="KSO_WM_TEMPLATE_CATEGORY" val="custom"/>
  <p:tag name="KSO_WM_TEMPLATE_INDEX" val="2021864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THANKS"/>
  <p:tag name="KSO_WM_UNIT_NOCLEAR" val="0"/>
  <p:tag name="KSO_WM_UNIT_VALUE" val="9"/>
  <p:tag name="KSO_WM_UNIT_TYPE" val="a"/>
  <p:tag name="KSO_WM_UNIT_INDEX" val="1"/>
</p:tagLst>
</file>

<file path=ppt/tags/tag174.xml><?xml version="1.0" encoding="utf-8"?>
<p:tagLst xmlns:p="http://schemas.openxmlformats.org/presentationml/2006/main">
  <p:tag name="KSO_WM_SLIDE_ID" val="custom20218641_23"/>
  <p:tag name="KSO_WM_TEMPLATE_SUBCATEGORY" val="0"/>
  <p:tag name="KSO_WM_TEMPLATE_MASTER_TYPE" val="1"/>
  <p:tag name="KSO_WM_TEMPLATE_COLOR_TYPE" val="0"/>
  <p:tag name="KSO_WM_SLIDE_ITEM_CNT" val="0"/>
  <p:tag name="KSO_WM_SLIDE_INDEX" val="23"/>
  <p:tag name="KSO_WM_TAG_VERSION" val="1.0"/>
  <p:tag name="KSO_WM_BEAUTIFY_FLAG" val="#wm#"/>
  <p:tag name="KSO_WM_TEMPLATE_CATEGORY" val="custom"/>
  <p:tag name="KSO_WM_TEMPLATE_INDEX" val="20218641"/>
  <p:tag name="KSO_WM_SLIDE_TYPE" val="endPage"/>
  <p:tag name="KSO_WM_SLIDE_SUBTYPE" val="pureTxt"/>
  <p:tag name="KSO_WM_SLIDE_LAYOUT" val="a_f"/>
  <p:tag name="KSO_WM_SLIDE_LAYOUT_CNT" val="1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第3套">
      <a:dk1>
        <a:sysClr val="windowText" lastClr="000000"/>
      </a:dk1>
      <a:lt1>
        <a:sysClr val="window" lastClr="FFFFFF"/>
      </a:lt1>
      <a:dk2>
        <a:srgbClr val="F9FAFC"/>
      </a:dk2>
      <a:lt2>
        <a:srgbClr val="FFFFFF"/>
      </a:lt2>
      <a:accent1>
        <a:srgbClr val="E65F00"/>
      </a:accent1>
      <a:accent2>
        <a:srgbClr val="DD7125"/>
      </a:accent2>
      <a:accent3>
        <a:srgbClr val="D4834A"/>
      </a:accent3>
      <a:accent4>
        <a:srgbClr val="CC9670"/>
      </a:accent4>
      <a:accent5>
        <a:srgbClr val="C3A895"/>
      </a:accent5>
      <a:accent6>
        <a:srgbClr val="BABABA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13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WPS</vt:lpstr>
      <vt:lpstr>1_Office 主题​​</vt:lpstr>
      <vt:lpstr>拉斯维加斯算法 和 蒙特卡洛算法</vt:lpstr>
      <vt:lpstr>PowerPoint 演示文稿</vt:lpstr>
      <vt:lpstr>PowerPoint 演示文稿</vt:lpstr>
      <vt:lpstr>PowerPoint 演示文稿</vt:lpstr>
      <vt:lpstr>拉斯维加斯——随机快速排序</vt:lpstr>
      <vt:lpstr>拉斯维加斯——随机快速排序</vt:lpstr>
      <vt:lpstr>PowerPoint 演示文稿</vt:lpstr>
      <vt:lpstr>PowerPoint 演示文稿</vt:lpstr>
      <vt:lpstr>拉斯维加斯——随机快速排序</vt:lpstr>
      <vt:lpstr>拉斯维加斯——随机快速排序</vt:lpstr>
      <vt:lpstr>蒙特卡洛算法</vt:lpstr>
      <vt:lpstr>蒙特卡洛算法</vt:lpstr>
      <vt:lpstr>蒙特卡洛—随机性加权测试</vt:lpstr>
      <vt:lpstr>蒙特卡洛树</vt:lpstr>
      <vt:lpstr>PowerPoint 演示文稿</vt:lpstr>
      <vt:lpstr>UCB公式</vt:lpstr>
      <vt:lpstr>PowerPoint 演示文稿</vt:lpstr>
      <vt:lpstr>请在此处添加标题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贝宁阮</dc:creator>
  <cp:lastModifiedBy>iPad</cp:lastModifiedBy>
  <cp:revision>6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2052-12.22.0</vt:lpwstr>
  </property>
  <property fmtid="{D5CDD505-2E9C-101B-9397-08002B2CF9AE}" pid="3" name="ICV">
    <vt:lpwstr>D9C42CD347E5417F85C5CFC79E33DD9A_12</vt:lpwstr>
  </property>
</Properties>
</file>